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2"/>
  </p:notesMasterIdLst>
  <p:sldIdLst>
    <p:sldId id="256" r:id="rId2"/>
    <p:sldId id="260" r:id="rId3"/>
    <p:sldId id="257" r:id="rId4"/>
    <p:sldId id="258" r:id="rId5"/>
    <p:sldId id="259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5" r:id="rId17"/>
    <p:sldId id="271" r:id="rId18"/>
    <p:sldId id="272" r:id="rId19"/>
    <p:sldId id="273" r:id="rId20"/>
    <p:sldId id="274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84" d="100"/>
          <a:sy n="84" d="100"/>
        </p:scale>
        <p:origin x="65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42F385F-8F9A-4CAB-8E72-05DD007987EF}" type="doc">
      <dgm:prSet loTypeId="urn:microsoft.com/office/officeart/2016/7/layout/BasicLinearProcessNumbered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1FEE24E7-8EB5-4486-8257-0352FDC9D173}">
      <dgm:prSet/>
      <dgm:spPr/>
      <dgm:t>
        <a:bodyPr/>
        <a:lstStyle/>
        <a:p>
          <a:r>
            <a:rPr lang="hr-HR" dirty="0"/>
            <a:t>android aplikacija bazirana na </a:t>
          </a:r>
          <a:r>
            <a:rPr lang="hr-HR" dirty="0" err="1"/>
            <a:t>Material</a:t>
          </a:r>
          <a:r>
            <a:rPr lang="hr-HR" dirty="0"/>
            <a:t> You sučelju</a:t>
          </a:r>
          <a:endParaRPr lang="en-US" dirty="0"/>
        </a:p>
      </dgm:t>
    </dgm:pt>
    <dgm:pt modelId="{FA4B0EAA-D81D-4A08-8F52-3E4BD3F18299}" type="parTrans" cxnId="{74EA27E7-C8B4-4E11-9510-C0F01728F453}">
      <dgm:prSet/>
      <dgm:spPr/>
      <dgm:t>
        <a:bodyPr/>
        <a:lstStyle/>
        <a:p>
          <a:endParaRPr lang="en-US"/>
        </a:p>
      </dgm:t>
    </dgm:pt>
    <dgm:pt modelId="{C43746F8-4468-4E06-A8DD-274CF82579B5}" type="sibTrans" cxnId="{74EA27E7-C8B4-4E11-9510-C0F01728F453}">
      <dgm:prSet phldrT="1" phldr="0"/>
      <dgm:spPr/>
      <dgm:t>
        <a:bodyPr/>
        <a:lstStyle/>
        <a:p>
          <a:r>
            <a:rPr lang="en-US"/>
            <a:t>1</a:t>
          </a:r>
        </a:p>
      </dgm:t>
    </dgm:pt>
    <dgm:pt modelId="{846D3A13-1823-4B18-A067-CA7BA2EECB66}">
      <dgm:prSet/>
      <dgm:spPr/>
      <dgm:t>
        <a:bodyPr/>
        <a:lstStyle/>
        <a:p>
          <a:r>
            <a:rPr lang="hr-HR"/>
            <a:t>e-Dnevnik klijent za android uređaje</a:t>
          </a:r>
          <a:endParaRPr lang="en-US"/>
        </a:p>
      </dgm:t>
    </dgm:pt>
    <dgm:pt modelId="{253ACF8F-2311-4AB9-846D-F3F35492ACB7}" type="parTrans" cxnId="{8A20D1AD-AB2A-4552-9A11-A648EB383932}">
      <dgm:prSet/>
      <dgm:spPr/>
      <dgm:t>
        <a:bodyPr/>
        <a:lstStyle/>
        <a:p>
          <a:endParaRPr lang="en-US"/>
        </a:p>
      </dgm:t>
    </dgm:pt>
    <dgm:pt modelId="{8A2A4663-E35C-43F6-BD7B-2FFB36A90AC4}" type="sibTrans" cxnId="{8A20D1AD-AB2A-4552-9A11-A648EB383932}">
      <dgm:prSet phldrT="2" phldr="0"/>
      <dgm:spPr/>
      <dgm:t>
        <a:bodyPr/>
        <a:lstStyle/>
        <a:p>
          <a:r>
            <a:rPr lang="en-US"/>
            <a:t>2</a:t>
          </a:r>
        </a:p>
      </dgm:t>
    </dgm:pt>
    <dgm:pt modelId="{9600BA18-7034-4593-B71D-08E2F0838F24}">
      <dgm:prSet/>
      <dgm:spPr/>
      <dgm:t>
        <a:bodyPr/>
        <a:lstStyle/>
        <a:p>
          <a:r>
            <a:rPr lang="hr-HR"/>
            <a:t>učenicima omogućuje brži i ljepši prikaz ocjena, ispita, izostanaka i bilješki iz e-Dnevnika</a:t>
          </a:r>
          <a:endParaRPr lang="en-US"/>
        </a:p>
      </dgm:t>
    </dgm:pt>
    <dgm:pt modelId="{34F6D0E1-674C-462B-94EF-3F6FCB06107A}" type="parTrans" cxnId="{11973481-6633-4A0B-A87C-55007A9125CB}">
      <dgm:prSet/>
      <dgm:spPr/>
      <dgm:t>
        <a:bodyPr/>
        <a:lstStyle/>
        <a:p>
          <a:endParaRPr lang="en-US"/>
        </a:p>
      </dgm:t>
    </dgm:pt>
    <dgm:pt modelId="{C36EADCC-CB87-426E-B1EE-9635EACACCDB}" type="sibTrans" cxnId="{11973481-6633-4A0B-A87C-55007A9125CB}">
      <dgm:prSet phldrT="3" phldr="0"/>
      <dgm:spPr/>
      <dgm:t>
        <a:bodyPr/>
        <a:lstStyle/>
        <a:p>
          <a:r>
            <a:rPr lang="en-US"/>
            <a:t>3</a:t>
          </a:r>
        </a:p>
      </dgm:t>
    </dgm:pt>
    <dgm:pt modelId="{96F33E8E-8B4E-4881-AC6B-B591963C99B3}" type="pres">
      <dgm:prSet presAssocID="{042F385F-8F9A-4CAB-8E72-05DD007987EF}" presName="Name0" presStyleCnt="0">
        <dgm:presLayoutVars>
          <dgm:animLvl val="lvl"/>
          <dgm:resizeHandles val="exact"/>
        </dgm:presLayoutVars>
      </dgm:prSet>
      <dgm:spPr/>
    </dgm:pt>
    <dgm:pt modelId="{AD28C22C-D56B-4D3C-8F0D-7BC468AA94A1}" type="pres">
      <dgm:prSet presAssocID="{1FEE24E7-8EB5-4486-8257-0352FDC9D173}" presName="compositeNode" presStyleCnt="0">
        <dgm:presLayoutVars>
          <dgm:bulletEnabled val="1"/>
        </dgm:presLayoutVars>
      </dgm:prSet>
      <dgm:spPr/>
    </dgm:pt>
    <dgm:pt modelId="{E843DC2B-6E68-4770-AF29-3B1FA9AED064}" type="pres">
      <dgm:prSet presAssocID="{1FEE24E7-8EB5-4486-8257-0352FDC9D173}" presName="bgRect" presStyleLbl="bgAccFollowNode1" presStyleIdx="0" presStyleCnt="3"/>
      <dgm:spPr/>
    </dgm:pt>
    <dgm:pt modelId="{DD238962-3CAB-48E9-AC70-5B81F40F07AC}" type="pres">
      <dgm:prSet presAssocID="{C43746F8-4468-4E06-A8DD-274CF82579B5}" presName="sibTransNodeCircle" presStyleLbl="alignNode1" presStyleIdx="0" presStyleCnt="6">
        <dgm:presLayoutVars>
          <dgm:chMax val="0"/>
          <dgm:bulletEnabled/>
        </dgm:presLayoutVars>
      </dgm:prSet>
      <dgm:spPr/>
    </dgm:pt>
    <dgm:pt modelId="{E34CC7A6-DE7E-46A7-A49F-DA728B73B222}" type="pres">
      <dgm:prSet presAssocID="{1FEE24E7-8EB5-4486-8257-0352FDC9D173}" presName="bottomLine" presStyleLbl="alignNode1" presStyleIdx="1" presStyleCnt="6">
        <dgm:presLayoutVars/>
      </dgm:prSet>
      <dgm:spPr/>
    </dgm:pt>
    <dgm:pt modelId="{F8533B3F-9C39-4895-8296-2A8AAE067AAD}" type="pres">
      <dgm:prSet presAssocID="{1FEE24E7-8EB5-4486-8257-0352FDC9D173}" presName="nodeText" presStyleLbl="bgAccFollowNode1" presStyleIdx="0" presStyleCnt="3">
        <dgm:presLayoutVars>
          <dgm:bulletEnabled val="1"/>
        </dgm:presLayoutVars>
      </dgm:prSet>
      <dgm:spPr/>
    </dgm:pt>
    <dgm:pt modelId="{B999224A-FAD3-4A9E-894E-3BDDBF5B5642}" type="pres">
      <dgm:prSet presAssocID="{C43746F8-4468-4E06-A8DD-274CF82579B5}" presName="sibTrans" presStyleCnt="0"/>
      <dgm:spPr/>
    </dgm:pt>
    <dgm:pt modelId="{55A2D2D8-52BE-4AC9-866E-95CC21AD5DEF}" type="pres">
      <dgm:prSet presAssocID="{846D3A13-1823-4B18-A067-CA7BA2EECB66}" presName="compositeNode" presStyleCnt="0">
        <dgm:presLayoutVars>
          <dgm:bulletEnabled val="1"/>
        </dgm:presLayoutVars>
      </dgm:prSet>
      <dgm:spPr/>
    </dgm:pt>
    <dgm:pt modelId="{137F0A93-B94B-40E6-BFF9-7C47DD6CC486}" type="pres">
      <dgm:prSet presAssocID="{846D3A13-1823-4B18-A067-CA7BA2EECB66}" presName="bgRect" presStyleLbl="bgAccFollowNode1" presStyleIdx="1" presStyleCnt="3"/>
      <dgm:spPr/>
    </dgm:pt>
    <dgm:pt modelId="{54532BA9-614B-4F84-87C4-79EB91F15007}" type="pres">
      <dgm:prSet presAssocID="{8A2A4663-E35C-43F6-BD7B-2FFB36A90AC4}" presName="sibTransNodeCircle" presStyleLbl="alignNode1" presStyleIdx="2" presStyleCnt="6">
        <dgm:presLayoutVars>
          <dgm:chMax val="0"/>
          <dgm:bulletEnabled/>
        </dgm:presLayoutVars>
      </dgm:prSet>
      <dgm:spPr/>
    </dgm:pt>
    <dgm:pt modelId="{13A28348-23A9-4E46-9871-F386E821AF77}" type="pres">
      <dgm:prSet presAssocID="{846D3A13-1823-4B18-A067-CA7BA2EECB66}" presName="bottomLine" presStyleLbl="alignNode1" presStyleIdx="3" presStyleCnt="6">
        <dgm:presLayoutVars/>
      </dgm:prSet>
      <dgm:spPr/>
    </dgm:pt>
    <dgm:pt modelId="{DE3477B0-7D0C-468C-B61E-4C48814BC900}" type="pres">
      <dgm:prSet presAssocID="{846D3A13-1823-4B18-A067-CA7BA2EECB66}" presName="nodeText" presStyleLbl="bgAccFollowNode1" presStyleIdx="1" presStyleCnt="3">
        <dgm:presLayoutVars>
          <dgm:bulletEnabled val="1"/>
        </dgm:presLayoutVars>
      </dgm:prSet>
      <dgm:spPr/>
    </dgm:pt>
    <dgm:pt modelId="{7A400916-2158-40A9-89AF-E0E09312DBB7}" type="pres">
      <dgm:prSet presAssocID="{8A2A4663-E35C-43F6-BD7B-2FFB36A90AC4}" presName="sibTrans" presStyleCnt="0"/>
      <dgm:spPr/>
    </dgm:pt>
    <dgm:pt modelId="{9C9CA722-11BB-43B9-A171-2A92CFE8DF11}" type="pres">
      <dgm:prSet presAssocID="{9600BA18-7034-4593-B71D-08E2F0838F24}" presName="compositeNode" presStyleCnt="0">
        <dgm:presLayoutVars>
          <dgm:bulletEnabled val="1"/>
        </dgm:presLayoutVars>
      </dgm:prSet>
      <dgm:spPr/>
    </dgm:pt>
    <dgm:pt modelId="{B9F13FB2-4692-4FE5-9BC1-C2D6AEEE7EEC}" type="pres">
      <dgm:prSet presAssocID="{9600BA18-7034-4593-B71D-08E2F0838F24}" presName="bgRect" presStyleLbl="bgAccFollowNode1" presStyleIdx="2" presStyleCnt="3"/>
      <dgm:spPr/>
    </dgm:pt>
    <dgm:pt modelId="{DDFE3BFA-2BF8-4FCF-B334-43147C62AC69}" type="pres">
      <dgm:prSet presAssocID="{C36EADCC-CB87-426E-B1EE-9635EACACCDB}" presName="sibTransNodeCircle" presStyleLbl="alignNode1" presStyleIdx="4" presStyleCnt="6">
        <dgm:presLayoutVars>
          <dgm:chMax val="0"/>
          <dgm:bulletEnabled/>
        </dgm:presLayoutVars>
      </dgm:prSet>
      <dgm:spPr/>
    </dgm:pt>
    <dgm:pt modelId="{31CFEAA7-320A-485E-ABD9-D40B07DD616A}" type="pres">
      <dgm:prSet presAssocID="{9600BA18-7034-4593-B71D-08E2F0838F24}" presName="bottomLine" presStyleLbl="alignNode1" presStyleIdx="5" presStyleCnt="6">
        <dgm:presLayoutVars/>
      </dgm:prSet>
      <dgm:spPr/>
    </dgm:pt>
    <dgm:pt modelId="{26E86505-20B5-4906-8C0A-73F3FC87D444}" type="pres">
      <dgm:prSet presAssocID="{9600BA18-7034-4593-B71D-08E2F0838F24}" presName="nodeText" presStyleLbl="bgAccFollowNode1" presStyleIdx="2" presStyleCnt="3">
        <dgm:presLayoutVars>
          <dgm:bulletEnabled val="1"/>
        </dgm:presLayoutVars>
      </dgm:prSet>
      <dgm:spPr/>
    </dgm:pt>
  </dgm:ptLst>
  <dgm:cxnLst>
    <dgm:cxn modelId="{F5126B12-7FC2-4823-AFF9-353DFC3BB667}" type="presOf" srcId="{9600BA18-7034-4593-B71D-08E2F0838F24}" destId="{26E86505-20B5-4906-8C0A-73F3FC87D444}" srcOrd="1" destOrd="0" presId="urn:microsoft.com/office/officeart/2016/7/layout/BasicLinearProcessNumbered"/>
    <dgm:cxn modelId="{87E5296A-3E71-4FC8-9995-A94E367AB9A3}" type="presOf" srcId="{846D3A13-1823-4B18-A067-CA7BA2EECB66}" destId="{137F0A93-B94B-40E6-BFF9-7C47DD6CC486}" srcOrd="0" destOrd="0" presId="urn:microsoft.com/office/officeart/2016/7/layout/BasicLinearProcessNumbered"/>
    <dgm:cxn modelId="{84B8F654-143A-4D35-81C5-ED89160EB1D1}" type="presOf" srcId="{C43746F8-4468-4E06-A8DD-274CF82579B5}" destId="{DD238962-3CAB-48E9-AC70-5B81F40F07AC}" srcOrd="0" destOrd="0" presId="urn:microsoft.com/office/officeart/2016/7/layout/BasicLinearProcessNumbered"/>
    <dgm:cxn modelId="{DE50F17B-08AD-450A-8681-D2639E9014CF}" type="presOf" srcId="{C36EADCC-CB87-426E-B1EE-9635EACACCDB}" destId="{DDFE3BFA-2BF8-4FCF-B334-43147C62AC69}" srcOrd="0" destOrd="0" presId="urn:microsoft.com/office/officeart/2016/7/layout/BasicLinearProcessNumbered"/>
    <dgm:cxn modelId="{11973481-6633-4A0B-A87C-55007A9125CB}" srcId="{042F385F-8F9A-4CAB-8E72-05DD007987EF}" destId="{9600BA18-7034-4593-B71D-08E2F0838F24}" srcOrd="2" destOrd="0" parTransId="{34F6D0E1-674C-462B-94EF-3F6FCB06107A}" sibTransId="{C36EADCC-CB87-426E-B1EE-9635EACACCDB}"/>
    <dgm:cxn modelId="{46728E87-6FC8-4C94-9AB2-D098581A4980}" type="presOf" srcId="{042F385F-8F9A-4CAB-8E72-05DD007987EF}" destId="{96F33E8E-8B4E-4881-AC6B-B591963C99B3}" srcOrd="0" destOrd="0" presId="urn:microsoft.com/office/officeart/2016/7/layout/BasicLinearProcessNumbered"/>
    <dgm:cxn modelId="{5609929A-6F5A-4AF2-866A-C6FCADAEA73F}" type="presOf" srcId="{846D3A13-1823-4B18-A067-CA7BA2EECB66}" destId="{DE3477B0-7D0C-468C-B61E-4C48814BC900}" srcOrd="1" destOrd="0" presId="urn:microsoft.com/office/officeart/2016/7/layout/BasicLinearProcessNumbered"/>
    <dgm:cxn modelId="{8A20D1AD-AB2A-4552-9A11-A648EB383932}" srcId="{042F385F-8F9A-4CAB-8E72-05DD007987EF}" destId="{846D3A13-1823-4B18-A067-CA7BA2EECB66}" srcOrd="1" destOrd="0" parTransId="{253ACF8F-2311-4AB9-846D-F3F35492ACB7}" sibTransId="{8A2A4663-E35C-43F6-BD7B-2FFB36A90AC4}"/>
    <dgm:cxn modelId="{FAF556C0-A1AA-4FF6-AB57-CAC86DF7229D}" type="presOf" srcId="{9600BA18-7034-4593-B71D-08E2F0838F24}" destId="{B9F13FB2-4692-4FE5-9BC1-C2D6AEEE7EEC}" srcOrd="0" destOrd="0" presId="urn:microsoft.com/office/officeart/2016/7/layout/BasicLinearProcessNumbered"/>
    <dgm:cxn modelId="{D5F234C6-B044-44B8-BC53-3A4F2D00F099}" type="presOf" srcId="{1FEE24E7-8EB5-4486-8257-0352FDC9D173}" destId="{F8533B3F-9C39-4895-8296-2A8AAE067AAD}" srcOrd="1" destOrd="0" presId="urn:microsoft.com/office/officeart/2016/7/layout/BasicLinearProcessNumbered"/>
    <dgm:cxn modelId="{01634BC8-E337-4C66-9D98-9B82C6EADA3D}" type="presOf" srcId="{8A2A4663-E35C-43F6-BD7B-2FFB36A90AC4}" destId="{54532BA9-614B-4F84-87C4-79EB91F15007}" srcOrd="0" destOrd="0" presId="urn:microsoft.com/office/officeart/2016/7/layout/BasicLinearProcessNumbered"/>
    <dgm:cxn modelId="{74EA27E7-C8B4-4E11-9510-C0F01728F453}" srcId="{042F385F-8F9A-4CAB-8E72-05DD007987EF}" destId="{1FEE24E7-8EB5-4486-8257-0352FDC9D173}" srcOrd="0" destOrd="0" parTransId="{FA4B0EAA-D81D-4A08-8F52-3E4BD3F18299}" sibTransId="{C43746F8-4468-4E06-A8DD-274CF82579B5}"/>
    <dgm:cxn modelId="{1A1210F5-28C7-4934-A100-BBDA31913E31}" type="presOf" srcId="{1FEE24E7-8EB5-4486-8257-0352FDC9D173}" destId="{E843DC2B-6E68-4770-AF29-3B1FA9AED064}" srcOrd="0" destOrd="0" presId="urn:microsoft.com/office/officeart/2016/7/layout/BasicLinearProcessNumbered"/>
    <dgm:cxn modelId="{D49A88D1-D9F9-4098-B222-DCE8FDEAF9AC}" type="presParOf" srcId="{96F33E8E-8B4E-4881-AC6B-B591963C99B3}" destId="{AD28C22C-D56B-4D3C-8F0D-7BC468AA94A1}" srcOrd="0" destOrd="0" presId="urn:microsoft.com/office/officeart/2016/7/layout/BasicLinearProcessNumbered"/>
    <dgm:cxn modelId="{5E151B9E-3FA7-4207-969F-15FAE58A6A17}" type="presParOf" srcId="{AD28C22C-D56B-4D3C-8F0D-7BC468AA94A1}" destId="{E843DC2B-6E68-4770-AF29-3B1FA9AED064}" srcOrd="0" destOrd="0" presId="urn:microsoft.com/office/officeart/2016/7/layout/BasicLinearProcessNumbered"/>
    <dgm:cxn modelId="{9302FEFF-1687-4891-A713-E048F239456B}" type="presParOf" srcId="{AD28C22C-D56B-4D3C-8F0D-7BC468AA94A1}" destId="{DD238962-3CAB-48E9-AC70-5B81F40F07AC}" srcOrd="1" destOrd="0" presId="urn:microsoft.com/office/officeart/2016/7/layout/BasicLinearProcessNumbered"/>
    <dgm:cxn modelId="{5DF5A1B2-81AD-49E4-95E8-67645931E090}" type="presParOf" srcId="{AD28C22C-D56B-4D3C-8F0D-7BC468AA94A1}" destId="{E34CC7A6-DE7E-46A7-A49F-DA728B73B222}" srcOrd="2" destOrd="0" presId="urn:microsoft.com/office/officeart/2016/7/layout/BasicLinearProcessNumbered"/>
    <dgm:cxn modelId="{527395AD-9CC8-4323-8203-4AF40C34C786}" type="presParOf" srcId="{AD28C22C-D56B-4D3C-8F0D-7BC468AA94A1}" destId="{F8533B3F-9C39-4895-8296-2A8AAE067AAD}" srcOrd="3" destOrd="0" presId="urn:microsoft.com/office/officeart/2016/7/layout/BasicLinearProcessNumbered"/>
    <dgm:cxn modelId="{EAC84B53-CFAB-4A4A-A08F-81FFB82719AC}" type="presParOf" srcId="{96F33E8E-8B4E-4881-AC6B-B591963C99B3}" destId="{B999224A-FAD3-4A9E-894E-3BDDBF5B5642}" srcOrd="1" destOrd="0" presId="urn:microsoft.com/office/officeart/2016/7/layout/BasicLinearProcessNumbered"/>
    <dgm:cxn modelId="{B276F9D1-7A1D-4B7C-A8E4-E5B85CFF972C}" type="presParOf" srcId="{96F33E8E-8B4E-4881-AC6B-B591963C99B3}" destId="{55A2D2D8-52BE-4AC9-866E-95CC21AD5DEF}" srcOrd="2" destOrd="0" presId="urn:microsoft.com/office/officeart/2016/7/layout/BasicLinearProcessNumbered"/>
    <dgm:cxn modelId="{482A592C-51EC-4EFE-A752-934652F402ED}" type="presParOf" srcId="{55A2D2D8-52BE-4AC9-866E-95CC21AD5DEF}" destId="{137F0A93-B94B-40E6-BFF9-7C47DD6CC486}" srcOrd="0" destOrd="0" presId="urn:microsoft.com/office/officeart/2016/7/layout/BasicLinearProcessNumbered"/>
    <dgm:cxn modelId="{EB24E7A9-A2F0-4F2E-9DE3-575E7658D277}" type="presParOf" srcId="{55A2D2D8-52BE-4AC9-866E-95CC21AD5DEF}" destId="{54532BA9-614B-4F84-87C4-79EB91F15007}" srcOrd="1" destOrd="0" presId="urn:microsoft.com/office/officeart/2016/7/layout/BasicLinearProcessNumbered"/>
    <dgm:cxn modelId="{4A42A600-AB30-4E94-BEBD-FD12285E70BE}" type="presParOf" srcId="{55A2D2D8-52BE-4AC9-866E-95CC21AD5DEF}" destId="{13A28348-23A9-4E46-9871-F386E821AF77}" srcOrd="2" destOrd="0" presId="urn:microsoft.com/office/officeart/2016/7/layout/BasicLinearProcessNumbered"/>
    <dgm:cxn modelId="{A65490FB-65E4-4972-9C35-559466F2A0B0}" type="presParOf" srcId="{55A2D2D8-52BE-4AC9-866E-95CC21AD5DEF}" destId="{DE3477B0-7D0C-468C-B61E-4C48814BC900}" srcOrd="3" destOrd="0" presId="urn:microsoft.com/office/officeart/2016/7/layout/BasicLinearProcessNumbered"/>
    <dgm:cxn modelId="{948DDD81-D109-4E5C-9FEE-A8FAC2DC3169}" type="presParOf" srcId="{96F33E8E-8B4E-4881-AC6B-B591963C99B3}" destId="{7A400916-2158-40A9-89AF-E0E09312DBB7}" srcOrd="3" destOrd="0" presId="urn:microsoft.com/office/officeart/2016/7/layout/BasicLinearProcessNumbered"/>
    <dgm:cxn modelId="{E5714844-A6BC-4C81-B063-7D4E8576D2A1}" type="presParOf" srcId="{96F33E8E-8B4E-4881-AC6B-B591963C99B3}" destId="{9C9CA722-11BB-43B9-A171-2A92CFE8DF11}" srcOrd="4" destOrd="0" presId="urn:microsoft.com/office/officeart/2016/7/layout/BasicLinearProcessNumbered"/>
    <dgm:cxn modelId="{EA806E77-F121-4EDF-A00A-5AEE99BE536D}" type="presParOf" srcId="{9C9CA722-11BB-43B9-A171-2A92CFE8DF11}" destId="{B9F13FB2-4692-4FE5-9BC1-C2D6AEEE7EEC}" srcOrd="0" destOrd="0" presId="urn:microsoft.com/office/officeart/2016/7/layout/BasicLinearProcessNumbered"/>
    <dgm:cxn modelId="{7165E831-1D0B-4D47-B6DA-64CBB3D67EF0}" type="presParOf" srcId="{9C9CA722-11BB-43B9-A171-2A92CFE8DF11}" destId="{DDFE3BFA-2BF8-4FCF-B334-43147C62AC69}" srcOrd="1" destOrd="0" presId="urn:microsoft.com/office/officeart/2016/7/layout/BasicLinearProcessNumbered"/>
    <dgm:cxn modelId="{EA8678FF-86EC-49DE-BBE2-38958E5C7F60}" type="presParOf" srcId="{9C9CA722-11BB-43B9-A171-2A92CFE8DF11}" destId="{31CFEAA7-320A-485E-ABD9-D40B07DD616A}" srcOrd="2" destOrd="0" presId="urn:microsoft.com/office/officeart/2016/7/layout/BasicLinearProcessNumbered"/>
    <dgm:cxn modelId="{A59768AC-195D-4418-A7E0-A5DA94A2B6F3}" type="presParOf" srcId="{9C9CA722-11BB-43B9-A171-2A92CFE8DF11}" destId="{26E86505-20B5-4906-8C0A-73F3FC87D444}" srcOrd="3" destOrd="0" presId="urn:microsoft.com/office/officeart/2016/7/layout/BasicLinear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43DC2B-6E68-4770-AF29-3B1FA9AED064}">
      <dsp:nvSpPr>
        <dsp:cNvPr id="0" name=""/>
        <dsp:cNvSpPr/>
      </dsp:nvSpPr>
      <dsp:spPr>
        <a:xfrm>
          <a:off x="0" y="0"/>
          <a:ext cx="3000374" cy="3581400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3921" tIns="330200" rIns="233921" bIns="33020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r-HR" sz="2200" kern="1200" dirty="0"/>
            <a:t>android aplikacija bazirana na </a:t>
          </a:r>
          <a:r>
            <a:rPr lang="hr-HR" sz="2200" kern="1200" dirty="0" err="1"/>
            <a:t>Material</a:t>
          </a:r>
          <a:r>
            <a:rPr lang="hr-HR" sz="2200" kern="1200" dirty="0"/>
            <a:t> You sučelju</a:t>
          </a:r>
          <a:endParaRPr lang="en-US" sz="2200" kern="1200" dirty="0"/>
        </a:p>
      </dsp:txBody>
      <dsp:txXfrm>
        <a:off x="0" y="1360932"/>
        <a:ext cx="3000374" cy="2148840"/>
      </dsp:txXfrm>
    </dsp:sp>
    <dsp:sp modelId="{DD238962-3CAB-48E9-AC70-5B81F40F07AC}">
      <dsp:nvSpPr>
        <dsp:cNvPr id="0" name=""/>
        <dsp:cNvSpPr/>
      </dsp:nvSpPr>
      <dsp:spPr>
        <a:xfrm>
          <a:off x="962977" y="358139"/>
          <a:ext cx="1074420" cy="107442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766" tIns="12700" rIns="83766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1</a:t>
          </a:r>
        </a:p>
      </dsp:txBody>
      <dsp:txXfrm>
        <a:off x="1120322" y="515484"/>
        <a:ext cx="759730" cy="759730"/>
      </dsp:txXfrm>
    </dsp:sp>
    <dsp:sp modelId="{E34CC7A6-DE7E-46A7-A49F-DA728B73B222}">
      <dsp:nvSpPr>
        <dsp:cNvPr id="0" name=""/>
        <dsp:cNvSpPr/>
      </dsp:nvSpPr>
      <dsp:spPr>
        <a:xfrm>
          <a:off x="0" y="3581328"/>
          <a:ext cx="3000374" cy="7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7F0A93-B94B-40E6-BFF9-7C47DD6CC486}">
      <dsp:nvSpPr>
        <dsp:cNvPr id="0" name=""/>
        <dsp:cNvSpPr/>
      </dsp:nvSpPr>
      <dsp:spPr>
        <a:xfrm>
          <a:off x="3300412" y="0"/>
          <a:ext cx="3000374" cy="3581400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3921" tIns="330200" rIns="233921" bIns="33020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r-HR" sz="2200" kern="1200"/>
            <a:t>e-Dnevnik klijent za android uređaje</a:t>
          </a:r>
          <a:endParaRPr lang="en-US" sz="2200" kern="1200"/>
        </a:p>
      </dsp:txBody>
      <dsp:txXfrm>
        <a:off x="3300412" y="1360932"/>
        <a:ext cx="3000374" cy="2148840"/>
      </dsp:txXfrm>
    </dsp:sp>
    <dsp:sp modelId="{54532BA9-614B-4F84-87C4-79EB91F15007}">
      <dsp:nvSpPr>
        <dsp:cNvPr id="0" name=""/>
        <dsp:cNvSpPr/>
      </dsp:nvSpPr>
      <dsp:spPr>
        <a:xfrm>
          <a:off x="4263389" y="358139"/>
          <a:ext cx="1074420" cy="1074420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766" tIns="12700" rIns="83766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2</a:t>
          </a:r>
        </a:p>
      </dsp:txBody>
      <dsp:txXfrm>
        <a:off x="4420734" y="515484"/>
        <a:ext cx="759730" cy="759730"/>
      </dsp:txXfrm>
    </dsp:sp>
    <dsp:sp modelId="{13A28348-23A9-4E46-9871-F386E821AF77}">
      <dsp:nvSpPr>
        <dsp:cNvPr id="0" name=""/>
        <dsp:cNvSpPr/>
      </dsp:nvSpPr>
      <dsp:spPr>
        <a:xfrm>
          <a:off x="3300412" y="3581328"/>
          <a:ext cx="3000374" cy="72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9F13FB2-4692-4FE5-9BC1-C2D6AEEE7EEC}">
      <dsp:nvSpPr>
        <dsp:cNvPr id="0" name=""/>
        <dsp:cNvSpPr/>
      </dsp:nvSpPr>
      <dsp:spPr>
        <a:xfrm>
          <a:off x="6600824" y="0"/>
          <a:ext cx="3000374" cy="3581400"/>
        </a:xfrm>
        <a:prstGeom prst="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3921" tIns="330200" rIns="233921" bIns="33020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r-HR" sz="2200" kern="1200"/>
            <a:t>učenicima omogućuje brži i ljepši prikaz ocjena, ispita, izostanaka i bilješki iz e-Dnevnika</a:t>
          </a:r>
          <a:endParaRPr lang="en-US" sz="2200" kern="1200"/>
        </a:p>
      </dsp:txBody>
      <dsp:txXfrm>
        <a:off x="6600824" y="1360932"/>
        <a:ext cx="3000374" cy="2148840"/>
      </dsp:txXfrm>
    </dsp:sp>
    <dsp:sp modelId="{DDFE3BFA-2BF8-4FCF-B334-43147C62AC69}">
      <dsp:nvSpPr>
        <dsp:cNvPr id="0" name=""/>
        <dsp:cNvSpPr/>
      </dsp:nvSpPr>
      <dsp:spPr>
        <a:xfrm>
          <a:off x="7563802" y="358139"/>
          <a:ext cx="1074420" cy="1074420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766" tIns="12700" rIns="83766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3</a:t>
          </a:r>
        </a:p>
      </dsp:txBody>
      <dsp:txXfrm>
        <a:off x="7721147" y="515484"/>
        <a:ext cx="759730" cy="759730"/>
      </dsp:txXfrm>
    </dsp:sp>
    <dsp:sp modelId="{31CFEAA7-320A-485E-ABD9-D40B07DD616A}">
      <dsp:nvSpPr>
        <dsp:cNvPr id="0" name=""/>
        <dsp:cNvSpPr/>
      </dsp:nvSpPr>
      <dsp:spPr>
        <a:xfrm>
          <a:off x="6600824" y="3581328"/>
          <a:ext cx="3000374" cy="7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BasicLinearProcessNumbered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zervirano mjesto zaglavlj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Rezervirano mjesto datum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0F77D6-FC60-4246-85CA-F0BD36D06887}" type="datetimeFigureOut">
              <a:rPr lang="en-GB" smtClean="0"/>
              <a:t>17/02/2023</a:t>
            </a:fld>
            <a:endParaRPr lang="en-GB"/>
          </a:p>
        </p:txBody>
      </p:sp>
      <p:sp>
        <p:nvSpPr>
          <p:cNvPr id="4" name="Rezervirano mjesto slike slajd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Rezervirano mjesto bilježaka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  <a:endParaRPr lang="en-GB"/>
          </a:p>
        </p:txBody>
      </p:sp>
      <p:sp>
        <p:nvSpPr>
          <p:cNvPr id="6" name="Rezervirano mjesto podnožj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Rezervirano mjesto broja slajd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F6BF4A-6699-4178-9ECA-6BE0A56A7C1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91333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zervirano mjesto slike slajd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Rezervirano mjesto bilježaka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objasni kako funkcionira adapter za izostanke – ako je izostanak prvi za taj datum onda prikazi i datum iznad</a:t>
            </a:r>
          </a:p>
        </p:txBody>
      </p:sp>
      <p:sp>
        <p:nvSpPr>
          <p:cNvPr id="4" name="Rezervirano mjesto broja slajd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F6BF4A-6699-4178-9ECA-6BE0A56A7C1C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94128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zervirano mjesto slike slajd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Rezervirano mjesto bilježaka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Rezervirano mjesto broja slajd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F6BF4A-6699-4178-9ECA-6BE0A56A7C1C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56361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Naslovni slaj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r-HR"/>
              <a:t>Kliknite da biste uredili stil podnaslova matrice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2/17/2023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slov i okomit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2/17/2023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Okomiti naslov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2/17/2023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slov i sadrža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2/17/2023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Zaglavlje sekcij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2/17/2023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sadržaj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2/17/2023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Usporedb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2/17/2023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amo naslo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2/17/2023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azn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2/17/2023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Sadržaj s 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2/17/2023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p:transition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Slika s 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r-HR"/>
              <a:t>Kliknite ikonu da biste dodali  sliku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2/17/2023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p:transition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2/17/2023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>
    <p:push dir="u"/>
  </p:transition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eduo-ocjene-docs.vercel.app/" TargetMode="External"/><Relationship Id="rId2" Type="http://schemas.openxmlformats.org/officeDocument/2006/relationships/hyperlink" Target="https://github.com/JakovGlavac/eduo-ocjene-docs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hyperlink" Target="https://github.com/JakovGlavac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square.github.io/okhttp/" TargetMode="External"/><Relationship Id="rId2" Type="http://schemas.openxmlformats.org/officeDocument/2006/relationships/hyperlink" Target="https://developer.android.com/jetpack/androidx/releases/room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quare.github.io/retrofit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kotlinlang.org/lp/mobile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ocjene.skole.hr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F2997481-5152-7D01-D09B-F4D51D37FA1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cap="none" dirty="0"/>
              <a:t>m-</a:t>
            </a:r>
            <a:r>
              <a:rPr lang="hr-HR" cap="none" dirty="0"/>
              <a:t>D</a:t>
            </a:r>
            <a:r>
              <a:rPr lang="en-GB" cap="none" dirty="0" err="1"/>
              <a:t>nevnik</a:t>
            </a:r>
            <a:endParaRPr lang="en-GB" cap="none" dirty="0"/>
          </a:p>
        </p:txBody>
      </p:sp>
      <p:sp>
        <p:nvSpPr>
          <p:cNvPr id="3" name="Podnaslov 2">
            <a:extLst>
              <a:ext uri="{FF2B5EF4-FFF2-40B4-BE49-F238E27FC236}">
                <a16:creationId xmlns:a16="http://schemas.microsoft.com/office/drawing/2014/main" id="{84223829-3A29-3263-53AC-BC5A7899224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hr-HR" dirty="0"/>
              <a:t>Autor: Marko Dodig</a:t>
            </a:r>
          </a:p>
          <a:p>
            <a:r>
              <a:rPr lang="hr-HR" dirty="0"/>
              <a:t>Mentor: Zoran </a:t>
            </a:r>
            <a:r>
              <a:rPr lang="hr-HR"/>
              <a:t>Vajić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6535884"/>
      </p:ext>
    </p:extLst>
  </p:cSld>
  <p:clrMapOvr>
    <a:masterClrMapping/>
  </p:clrMapOvr>
  <p:transition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Naslov 8">
            <a:extLst>
              <a:ext uri="{FF2B5EF4-FFF2-40B4-BE49-F238E27FC236}">
                <a16:creationId xmlns:a16="http://schemas.microsoft.com/office/drawing/2014/main" id="{EFC64392-2CBA-74E7-5B21-4002DB031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Ispiti</a:t>
            </a:r>
            <a:endParaRPr lang="en-GB" dirty="0"/>
          </a:p>
        </p:txBody>
      </p:sp>
      <p:sp>
        <p:nvSpPr>
          <p:cNvPr id="10" name="Rezervirano mjesto sadržaja 9">
            <a:extLst>
              <a:ext uri="{FF2B5EF4-FFF2-40B4-BE49-F238E27FC236}">
                <a16:creationId xmlns:a16="http://schemas.microsoft.com/office/drawing/2014/main" id="{0160386F-A212-BB78-FDF3-7F14FEB5FBD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hr-HR" dirty="0"/>
              <a:t>na zaslonu „ispiti” se prikazuje lista svih ispita odabrane školske godine</a:t>
            </a:r>
          </a:p>
          <a:p>
            <a:r>
              <a:rPr lang="hr-HR" dirty="0"/>
              <a:t>ispiti se učitavaju iz baze podataka i nakon toga sortiraju po datumu</a:t>
            </a:r>
          </a:p>
          <a:p>
            <a:pPr lvl="1"/>
            <a:r>
              <a:rPr lang="hr-HR" dirty="0"/>
              <a:t>podaci o ispitima su već dohvaćeni kada se pristupilo zaslonu „predmeti”</a:t>
            </a:r>
          </a:p>
          <a:p>
            <a:pPr lvl="1"/>
            <a:r>
              <a:rPr lang="hr-HR" dirty="0"/>
              <a:t>nema čekanja dok se podaci dohvate sa API-a već se trenutno dohvate iz baze podataka</a:t>
            </a:r>
            <a:endParaRPr lang="en-GB" dirty="0"/>
          </a:p>
        </p:txBody>
      </p:sp>
      <p:pic>
        <p:nvPicPr>
          <p:cNvPr id="13" name="Rezervirano mjesto sadržaja 12">
            <a:extLst>
              <a:ext uri="{FF2B5EF4-FFF2-40B4-BE49-F238E27FC236}">
                <a16:creationId xmlns:a16="http://schemas.microsoft.com/office/drawing/2014/main" id="{FE703E12-44B2-9EEE-1552-2A5713A2228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686511" y="438531"/>
            <a:ext cx="2840585" cy="6102000"/>
          </a:xfrm>
        </p:spPr>
      </p:pic>
    </p:spTree>
    <p:extLst>
      <p:ext uri="{BB962C8B-B14F-4D97-AF65-F5344CB8AC3E}">
        <p14:creationId xmlns:p14="http://schemas.microsoft.com/office/powerpoint/2010/main" val="1190946178"/>
      </p:ext>
    </p:extLst>
  </p:cSld>
  <p:clrMapOvr>
    <a:masterClrMapping/>
  </p:clrMapOvr>
  <p:transition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592EE738-8380-4343-23B2-32C90AEA5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Izostanci</a:t>
            </a:r>
            <a:endParaRPr lang="en-GB" dirty="0"/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DC54B4E7-F6AC-FBF5-A222-BE86372B6FF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hr-HR" dirty="0"/>
              <a:t>na zaslonu „izostanci” nalazi se lista svih izostanaka odabrane školske godine</a:t>
            </a:r>
          </a:p>
          <a:p>
            <a:r>
              <a:rPr lang="hr-HR" dirty="0"/>
              <a:t>izostanci su sortirani po datumu te se kao i ispiti dohvaćaju iz baze podataka</a:t>
            </a:r>
          </a:p>
          <a:p>
            <a:r>
              <a:rPr lang="hr-HR" dirty="0"/>
              <a:t>za svaki izostanak vidimo datum te predmet i redni broj sata s kojeg je učenik izostao</a:t>
            </a:r>
          </a:p>
          <a:p>
            <a:r>
              <a:rPr lang="hr-HR" dirty="0"/>
              <a:t>s desne strane izostanka nalazi se kružić koji predstavlja status tog izostanka</a:t>
            </a:r>
          </a:p>
        </p:txBody>
      </p:sp>
      <p:pic>
        <p:nvPicPr>
          <p:cNvPr id="8" name="Rezervirano mjesto sadržaja 7" descr="Slika na kojoj se prikazuje tekst, elektronički&#10;&#10;Opis je automatski generiran">
            <a:extLst>
              <a:ext uri="{FF2B5EF4-FFF2-40B4-BE49-F238E27FC236}">
                <a16:creationId xmlns:a16="http://schemas.microsoft.com/office/drawing/2014/main" id="{91502A1B-B9C8-4478-E34C-F4F5326B47F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979815" y="378000"/>
            <a:ext cx="2840585" cy="6102000"/>
          </a:xfrm>
        </p:spPr>
      </p:pic>
      <p:pic>
        <p:nvPicPr>
          <p:cNvPr id="10" name="Slika 9" descr="Slika na kojoj se prikazuje tekst, elektronički&#10;&#10;Opis je automatski generiran">
            <a:extLst>
              <a:ext uri="{FF2B5EF4-FFF2-40B4-BE49-F238E27FC236}">
                <a16:creationId xmlns:a16="http://schemas.microsoft.com/office/drawing/2014/main" id="{48EFD3CB-5B93-5D23-5FDB-A3F4C01B6E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9814" y="378000"/>
            <a:ext cx="2840586" cy="610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749083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CE5D51A0-92EA-4707-F8EE-5C1BC4D63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Bilješke</a:t>
            </a:r>
            <a:endParaRPr lang="en-GB" dirty="0"/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B6F806AF-A1D0-C46C-B996-85DBE28B9E0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hr-HR" dirty="0"/>
              <a:t>zaslon „bilješke” prikazuje sve unesene bilješke za odabranu školsku godinu, ukoliko ih je razrednik unio</a:t>
            </a:r>
            <a:endParaRPr lang="en-GB" dirty="0"/>
          </a:p>
        </p:txBody>
      </p:sp>
      <p:pic>
        <p:nvPicPr>
          <p:cNvPr id="6" name="Rezervirano mjesto sadržaja 5" descr="Slika na kojoj se prikazuje tekst, snimka zaslona, elektronički&#10;&#10;Opis je automatski generiran">
            <a:extLst>
              <a:ext uri="{FF2B5EF4-FFF2-40B4-BE49-F238E27FC236}">
                <a16:creationId xmlns:a16="http://schemas.microsoft.com/office/drawing/2014/main" id="{D8503ADC-4162-5C31-50AD-1D426464867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979815" y="378000"/>
            <a:ext cx="2840585" cy="6102000"/>
          </a:xfrm>
        </p:spPr>
      </p:pic>
    </p:spTree>
    <p:extLst>
      <p:ext uri="{BB962C8B-B14F-4D97-AF65-F5344CB8AC3E}">
        <p14:creationId xmlns:p14="http://schemas.microsoft.com/office/powerpoint/2010/main" val="373515603"/>
      </p:ext>
    </p:extLst>
  </p:cSld>
  <p:clrMapOvr>
    <a:masterClrMapping/>
  </p:clrMapOvr>
  <p:transition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916E7CD6-68AB-0578-C866-A57D63C3A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Ponašanje</a:t>
            </a:r>
            <a:endParaRPr lang="en-GB" dirty="0"/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6D8805C4-FB6D-968A-3211-89257A5349F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hr-HR" dirty="0"/>
              <a:t>zaslon „ponašanje” korisniku prikazuje pedagoške mjere koje su zapisane učeniku, te upisano vladanje na kraju školske godine</a:t>
            </a:r>
            <a:endParaRPr lang="en-GB" dirty="0"/>
          </a:p>
        </p:txBody>
      </p:sp>
      <p:pic>
        <p:nvPicPr>
          <p:cNvPr id="6" name="Rezervirano mjesto sadržaja 5" descr="Slika na kojoj se prikazuje tekst, elektronički, snimka zaslona&#10;&#10;Opis je automatski generiran">
            <a:extLst>
              <a:ext uri="{FF2B5EF4-FFF2-40B4-BE49-F238E27FC236}">
                <a16:creationId xmlns:a16="http://schemas.microsoft.com/office/drawing/2014/main" id="{046CB842-9428-3027-0460-8C7FDEA8B0B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979815" y="378000"/>
            <a:ext cx="2840585" cy="6102000"/>
          </a:xfrm>
        </p:spPr>
      </p:pic>
    </p:spTree>
    <p:extLst>
      <p:ext uri="{BB962C8B-B14F-4D97-AF65-F5344CB8AC3E}">
        <p14:creationId xmlns:p14="http://schemas.microsoft.com/office/powerpoint/2010/main" val="310324067"/>
      </p:ext>
    </p:extLst>
  </p:cSld>
  <p:clrMapOvr>
    <a:masterClrMapping/>
  </p:clrMapOvr>
  <p:transition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0736D92F-D0B7-5AC1-05F1-224F6B7E76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err="1"/>
              <a:t>eduo</a:t>
            </a:r>
            <a:r>
              <a:rPr lang="hr-HR" dirty="0"/>
              <a:t> </a:t>
            </a:r>
            <a:r>
              <a:rPr lang="hr-HR" dirty="0" err="1"/>
              <a:t>eDnevnik</a:t>
            </a:r>
            <a:r>
              <a:rPr lang="hr-HR" dirty="0"/>
              <a:t> API</a:t>
            </a:r>
            <a:endParaRPr lang="en-GB" dirty="0"/>
          </a:p>
        </p:txBody>
      </p:sp>
      <p:sp>
        <p:nvSpPr>
          <p:cNvPr id="5" name="Rezervirano mjesto sadržaja 4">
            <a:extLst>
              <a:ext uri="{FF2B5EF4-FFF2-40B4-BE49-F238E27FC236}">
                <a16:creationId xmlns:a16="http://schemas.microsoft.com/office/drawing/2014/main" id="{D36BBC62-4ADB-B43A-585E-30ED36A5CB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hlinkClick r:id="rId2" tooltip="https://github.com/JakovGlavac/eduo-ocjene-docs"/>
              </a:rPr>
              <a:t>https://github.com/JakovGlavac/eduo-ocjene-docs</a:t>
            </a:r>
            <a:endParaRPr lang="hr-HR" dirty="0"/>
          </a:p>
          <a:p>
            <a:r>
              <a:rPr lang="hr-HR" dirty="0"/>
              <a:t>Dokumentacija: </a:t>
            </a:r>
            <a:r>
              <a:rPr lang="en-GB" dirty="0">
                <a:hlinkClick r:id="rId3"/>
              </a:rPr>
              <a:t>https://eduo-ocjene-docs.vercel.app/</a:t>
            </a:r>
            <a:endParaRPr lang="hr-HR" dirty="0"/>
          </a:p>
          <a:p>
            <a:r>
              <a:rPr lang="hr-HR" dirty="0"/>
              <a:t>za dohvaćanje svih podataka koje aplikacija prikazuje korišten je </a:t>
            </a:r>
            <a:r>
              <a:rPr lang="hr-HR" dirty="0" err="1"/>
              <a:t>eduo</a:t>
            </a:r>
            <a:r>
              <a:rPr lang="hr-HR" dirty="0"/>
              <a:t> </a:t>
            </a:r>
            <a:r>
              <a:rPr lang="hr-HR" dirty="0" err="1"/>
              <a:t>eDnevnik</a:t>
            </a:r>
            <a:r>
              <a:rPr lang="hr-HR" dirty="0"/>
              <a:t> API</a:t>
            </a:r>
          </a:p>
          <a:p>
            <a:r>
              <a:rPr lang="hr-HR" dirty="0"/>
              <a:t>API je napravljen od strane jednog od bivših učenika </a:t>
            </a:r>
            <a:r>
              <a:rPr lang="hr-HR" dirty="0">
                <a:hlinkClick r:id="rId4"/>
              </a:rPr>
              <a:t>Jakova </a:t>
            </a:r>
            <a:r>
              <a:rPr lang="hr-HR" dirty="0" err="1">
                <a:hlinkClick r:id="rId4"/>
              </a:rPr>
              <a:t>Glavača</a:t>
            </a:r>
            <a:endParaRPr lang="hr-HR" dirty="0"/>
          </a:p>
          <a:p>
            <a:r>
              <a:rPr lang="hr-HR" dirty="0"/>
              <a:t>API omogućava prijavu te dohvaćanje izostanaka, ponašanja, bilješki, predmeta, ocjena, testova i razreda – m-Dnevnik aplikacija prikazuje svaku stavku koju može dohvatiti pomoću API-a</a:t>
            </a:r>
          </a:p>
        </p:txBody>
      </p:sp>
      <p:pic>
        <p:nvPicPr>
          <p:cNvPr id="2050" name="Picture 2" descr="alt text">
            <a:extLst>
              <a:ext uri="{FF2B5EF4-FFF2-40B4-BE49-F238E27FC236}">
                <a16:creationId xmlns:a16="http://schemas.microsoft.com/office/drawing/2014/main" id="{D4A3E143-05CF-174F-A2C9-21F88568A5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7587" y="4762500"/>
            <a:ext cx="3452813" cy="110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2119520"/>
      </p:ext>
    </p:extLst>
  </p:cSld>
  <p:clrMapOvr>
    <a:masterClrMapping/>
  </p:clrMapOvr>
  <p:transition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657B0482-98F1-55BD-B79D-FE1353E9A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err="1"/>
              <a:t>Kotlin</a:t>
            </a:r>
            <a:endParaRPr lang="en-GB" dirty="0"/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53D12337-EDD2-213F-EBE1-8404086E5D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r-HR" dirty="0"/>
              <a:t>Zašto ne java?</a:t>
            </a:r>
          </a:p>
          <a:p>
            <a:r>
              <a:rPr lang="hr-HR" dirty="0"/>
              <a:t>jednostavnija sintaksa</a:t>
            </a:r>
          </a:p>
          <a:p>
            <a:r>
              <a:rPr lang="hr-HR" dirty="0"/>
              <a:t>sigurnije upravljanje </a:t>
            </a:r>
            <a:r>
              <a:rPr lang="hr-HR" dirty="0" err="1"/>
              <a:t>nullable</a:t>
            </a:r>
            <a:r>
              <a:rPr lang="hr-HR" dirty="0"/>
              <a:t> varijablama</a:t>
            </a:r>
          </a:p>
          <a:p>
            <a:r>
              <a:rPr lang="hr-HR" dirty="0"/>
              <a:t>Googleova podrška</a:t>
            </a:r>
          </a:p>
          <a:p>
            <a:r>
              <a:rPr lang="hr-HR" dirty="0"/>
              <a:t>ista/slična brzina</a:t>
            </a:r>
          </a:p>
          <a:p>
            <a:r>
              <a:rPr lang="hr-HR" dirty="0"/>
              <a:t>kompatibilan s javom, programeri i dalje mogu koristiti klase i biblioteke izrađene u javi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AFCF13B2-6A29-6696-0E9D-A31928DFE1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4592" y="443484"/>
            <a:ext cx="6998208" cy="1555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9468253"/>
      </p:ext>
    </p:extLst>
  </p:cSld>
  <p:clrMapOvr>
    <a:masterClrMapping/>
  </p:clrMapOvr>
  <p:transition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A7AA1A0B-3E18-A099-753F-0E90CADA0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Biblioteke</a:t>
            </a:r>
            <a:endParaRPr lang="en-GB" dirty="0"/>
          </a:p>
        </p:txBody>
      </p:sp>
      <p:sp>
        <p:nvSpPr>
          <p:cNvPr id="5" name="Rezervirano mjesto sadržaja 4">
            <a:extLst>
              <a:ext uri="{FF2B5EF4-FFF2-40B4-BE49-F238E27FC236}">
                <a16:creationId xmlns:a16="http://schemas.microsoft.com/office/drawing/2014/main" id="{D2B7CE92-173D-87E0-34C5-08DFCDDB73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/>
              <a:t>za izradu i upravljanje bazama podataka korištena je Googleova biblioteka – </a:t>
            </a:r>
            <a:r>
              <a:rPr lang="hr-HR" dirty="0">
                <a:hlinkClick r:id="rId2"/>
              </a:rPr>
              <a:t>Room</a:t>
            </a:r>
            <a:endParaRPr lang="hr-HR" dirty="0"/>
          </a:p>
          <a:p>
            <a:r>
              <a:rPr lang="hr-HR" dirty="0"/>
              <a:t>za pristup internetu i dohvaćanje podataka sa API-a korištene su biblioteke </a:t>
            </a:r>
            <a:r>
              <a:rPr lang="hr-HR" dirty="0" err="1">
                <a:hlinkClick r:id="rId3"/>
              </a:rPr>
              <a:t>Okhttp</a:t>
            </a:r>
            <a:r>
              <a:rPr lang="hr-HR" dirty="0"/>
              <a:t> i </a:t>
            </a:r>
            <a:r>
              <a:rPr lang="hr-HR" dirty="0" err="1">
                <a:hlinkClick r:id="rId4"/>
              </a:rPr>
              <a:t>Retrofit</a:t>
            </a:r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3866207159"/>
      </p:ext>
    </p:extLst>
  </p:cSld>
  <p:clrMapOvr>
    <a:masterClrMapping/>
  </p:clrMapOvr>
  <p:transition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362DFFC-4DCC-48EE-B781-94D04B95F1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Naslov 1">
            <a:extLst>
              <a:ext uri="{FF2B5EF4-FFF2-40B4-BE49-F238E27FC236}">
                <a16:creationId xmlns:a16="http://schemas.microsoft.com/office/drawing/2014/main" id="{24F4F5DB-8D4A-FF98-2851-F475038E41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1" y="791570"/>
            <a:ext cx="4018839" cy="5262390"/>
          </a:xfrm>
        </p:spPr>
        <p:txBody>
          <a:bodyPr anchor="ctr">
            <a:normAutofit/>
          </a:bodyPr>
          <a:lstStyle/>
          <a:p>
            <a:pPr algn="r"/>
            <a:r>
              <a:rPr lang="hr-HR" sz="5400" dirty="0" err="1">
                <a:solidFill>
                  <a:schemeClr val="bg2"/>
                </a:solidFill>
              </a:rPr>
              <a:t>Material</a:t>
            </a:r>
            <a:r>
              <a:rPr lang="hr-HR" sz="5400" dirty="0">
                <a:solidFill>
                  <a:schemeClr val="bg2"/>
                </a:solidFill>
              </a:rPr>
              <a:t> You</a:t>
            </a:r>
            <a:endParaRPr lang="en-GB" sz="5400" dirty="0">
              <a:solidFill>
                <a:schemeClr val="bg2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B8B265-E68C-4B64-9238-781F0102C5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169FCFD3-9179-C4CB-87DF-0EFC499A8D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76720" y="791570"/>
            <a:ext cx="4892308" cy="5262390"/>
          </a:xfrm>
        </p:spPr>
        <p:txBody>
          <a:bodyPr anchor="ctr">
            <a:normAutofit/>
          </a:bodyPr>
          <a:lstStyle/>
          <a:p>
            <a:r>
              <a:rPr lang="hr-HR" sz="1800" dirty="0" err="1"/>
              <a:t>Material</a:t>
            </a:r>
            <a:r>
              <a:rPr lang="hr-HR" sz="1800" dirty="0"/>
              <a:t> You je nova modna estetika koja karakterizira Android 12 i 13</a:t>
            </a:r>
          </a:p>
          <a:p>
            <a:r>
              <a:rPr lang="hr-HR" sz="1800" dirty="0"/>
              <a:t>Cilj:</a:t>
            </a:r>
          </a:p>
          <a:p>
            <a:pPr lvl="1"/>
            <a:r>
              <a:rPr lang="hr-HR" sz="1800" dirty="0"/>
              <a:t>ljepši izgled</a:t>
            </a:r>
          </a:p>
          <a:p>
            <a:pPr lvl="1"/>
            <a:r>
              <a:rPr lang="hr-HR" sz="1800" dirty="0"/>
              <a:t>sve ikone i aplikacije imaju jednaku temu</a:t>
            </a:r>
          </a:p>
          <a:p>
            <a:pPr lvl="1"/>
            <a:r>
              <a:rPr lang="hr-HR" sz="1800" dirty="0"/>
              <a:t>učiniti korisniku lakšu interakciju u aplikaciji sa već poznatim elementima grafičkog sučelja</a:t>
            </a:r>
            <a:endParaRPr lang="en-GB" sz="1800" dirty="0"/>
          </a:p>
        </p:txBody>
      </p:sp>
      <p:pic>
        <p:nvPicPr>
          <p:cNvPr id="6" name="Slika 5" descr="Slika na kojoj se prikazuje tekst&#10;&#10;Opis je automatski generiran">
            <a:extLst>
              <a:ext uri="{FF2B5EF4-FFF2-40B4-BE49-F238E27FC236}">
                <a16:creationId xmlns:a16="http://schemas.microsoft.com/office/drawing/2014/main" id="{B7C9FAC4-0AC0-A22E-38E0-C82E7D7D55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3734" y="378188"/>
            <a:ext cx="2840586" cy="6102000"/>
          </a:xfrm>
          <a:prstGeom prst="rect">
            <a:avLst/>
          </a:prstGeom>
        </p:spPr>
      </p:pic>
      <p:pic>
        <p:nvPicPr>
          <p:cNvPr id="9" name="Slika 8" descr="Slika na kojoj se prikazuje tekst&#10;&#10;Opis je automatski generiran">
            <a:extLst>
              <a:ext uri="{FF2B5EF4-FFF2-40B4-BE49-F238E27FC236}">
                <a16:creationId xmlns:a16="http://schemas.microsoft.com/office/drawing/2014/main" id="{32B725E5-BB89-F746-1557-191005FCAA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1613" y="365905"/>
            <a:ext cx="2840586" cy="6102000"/>
          </a:xfrm>
          <a:prstGeom prst="rect">
            <a:avLst/>
          </a:prstGeom>
        </p:spPr>
      </p:pic>
      <p:pic>
        <p:nvPicPr>
          <p:cNvPr id="12" name="Slika 11" descr="Slika na kojoj se prikazuje tekst&#10;&#10;Opis je automatski generiran">
            <a:extLst>
              <a:ext uri="{FF2B5EF4-FFF2-40B4-BE49-F238E27FC236}">
                <a16:creationId xmlns:a16="http://schemas.microsoft.com/office/drawing/2014/main" id="{59B79A6E-89F9-D597-EB52-433E3F6BC3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6427" y="378188"/>
            <a:ext cx="2840586" cy="610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739314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4DB8725C-581F-A628-5542-4C79D861B4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Sistemski preduvjeti</a:t>
            </a:r>
            <a:endParaRPr lang="en-GB" dirty="0"/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25F7F289-E65B-13EB-6DC9-6DC4807CEA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/>
              <a:t>Android 6+</a:t>
            </a:r>
          </a:p>
          <a:p>
            <a:r>
              <a:rPr lang="hr-HR" dirty="0"/>
              <a:t>pristup internetu</a:t>
            </a:r>
          </a:p>
          <a:p>
            <a:r>
              <a:rPr lang="hr-HR" dirty="0"/>
              <a:t>e-Dnevnik pristupni podatci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78990814"/>
      </p:ext>
    </p:extLst>
  </p:cSld>
  <p:clrMapOvr>
    <a:masterClrMapping/>
  </p:clrMapOvr>
  <p:transition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8C472389-406A-23F5-7699-23964A05E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Budućnost</a:t>
            </a:r>
            <a:endParaRPr lang="en-GB" dirty="0"/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449B4463-24E5-533C-936B-D79B4D2F8F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/>
              <a:t>nove ocjene</a:t>
            </a:r>
          </a:p>
          <a:p>
            <a:r>
              <a:rPr lang="hr-HR" dirty="0"/>
              <a:t>kalendar za ispite i izostanke</a:t>
            </a:r>
          </a:p>
          <a:p>
            <a:r>
              <a:rPr lang="hr-HR" dirty="0"/>
              <a:t>ubrzanje rada aplikacije - dohvaćanja podataka s API-a</a:t>
            </a:r>
          </a:p>
          <a:p>
            <a:r>
              <a:rPr lang="hr-HR" dirty="0"/>
              <a:t>automatska prijava</a:t>
            </a:r>
          </a:p>
          <a:p>
            <a:r>
              <a:rPr lang="hr-HR" dirty="0" err="1">
                <a:hlinkClick r:id="rId2"/>
              </a:rPr>
              <a:t>Kotlin</a:t>
            </a:r>
            <a:r>
              <a:rPr lang="hr-HR" dirty="0">
                <a:hlinkClick r:id="rId2"/>
              </a:rPr>
              <a:t> </a:t>
            </a:r>
            <a:r>
              <a:rPr lang="hr-HR" dirty="0" err="1">
                <a:hlinkClick r:id="rId2"/>
              </a:rPr>
              <a:t>Multiplatform</a:t>
            </a:r>
            <a:r>
              <a:rPr lang="hr-HR" dirty="0">
                <a:hlinkClick r:id="rId2"/>
              </a:rPr>
              <a:t> Mobile</a:t>
            </a:r>
            <a:endParaRPr lang="hr-HR" dirty="0"/>
          </a:p>
          <a:p>
            <a:r>
              <a:rPr lang="hr-HR" dirty="0"/>
              <a:t>objaviti izvorni kod aplikacije na </a:t>
            </a:r>
            <a:r>
              <a:rPr lang="hr-HR" dirty="0" err="1"/>
              <a:t>githubu</a:t>
            </a:r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785982732"/>
      </p:ext>
    </p:extLst>
  </p:cSld>
  <p:clrMapOvr>
    <a:masterClrMapping/>
  </p:clrMapOvr>
  <p:transition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3EA4DD6E-20FF-CB2E-0DEB-2820A688F4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 </a:t>
            </a:r>
            <a:r>
              <a:rPr lang="en-GB" dirty="0" err="1"/>
              <a:t>meni</a:t>
            </a:r>
            <a:endParaRPr lang="en-GB" dirty="0"/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E91AA70B-65BF-87A8-0A57-519A063DE2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Slika 4">
            <a:extLst>
              <a:ext uri="{FF2B5EF4-FFF2-40B4-BE49-F238E27FC236}">
                <a16:creationId xmlns:a16="http://schemas.microsoft.com/office/drawing/2014/main" id="{C5EBFB05-F30A-6F7A-2644-5B1C339789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5329" y="737374"/>
            <a:ext cx="5176837" cy="5383250"/>
          </a:xfrm>
          <a:prstGeom prst="rect">
            <a:avLst/>
          </a:prstGeom>
        </p:spPr>
      </p:pic>
      <p:pic>
        <p:nvPicPr>
          <p:cNvPr id="1026" name="Picture 2" descr="Jutarnji list - TAJNOVITI AKROBATI NAPALI ZG ŠKOLU Popeli se na krov i  pobjegli s većom količinom lajsni">
            <a:extLst>
              <a:ext uri="{FF2B5EF4-FFF2-40B4-BE49-F238E27FC236}">
                <a16:creationId xmlns:a16="http://schemas.microsoft.com/office/drawing/2014/main" id="{AD496180-4472-B6EC-D01D-418B10A6B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1714500"/>
            <a:ext cx="8305800" cy="415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C8AD78C-629C-226A-67DF-435B7F6016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7567" y="1057275"/>
            <a:ext cx="7472363" cy="4981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TEM Akademija">
            <a:extLst>
              <a:ext uri="{FF2B5EF4-FFF2-40B4-BE49-F238E27FC236}">
                <a16:creationId xmlns:a16="http://schemas.microsoft.com/office/drawing/2014/main" id="{AED6EB23-DDC7-33DA-D56E-2F35BF20AC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6612" y="1633664"/>
            <a:ext cx="10439400" cy="4167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nfinum Academy – Learning by Doing">
            <a:extLst>
              <a:ext uri="{FF2B5EF4-FFF2-40B4-BE49-F238E27FC236}">
                <a16:creationId xmlns:a16="http://schemas.microsoft.com/office/drawing/2014/main" id="{6E87733D-5BDE-59F7-9FB2-CC1B44BFB2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0300" y="1705304"/>
            <a:ext cx="8572500" cy="4500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1001752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ravokutnik 3">
            <a:extLst>
              <a:ext uri="{FF2B5EF4-FFF2-40B4-BE49-F238E27FC236}">
                <a16:creationId xmlns:a16="http://schemas.microsoft.com/office/drawing/2014/main" id="{FD703E8C-D5EA-6BF2-4D14-4E70978A44BB}"/>
              </a:ext>
            </a:extLst>
          </p:cNvPr>
          <p:cNvSpPr/>
          <p:nvPr/>
        </p:nvSpPr>
        <p:spPr>
          <a:xfrm>
            <a:off x="2564616" y="2767280"/>
            <a:ext cx="7062767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r-HR" sz="8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Hvala na pažnji!</a:t>
            </a:r>
          </a:p>
        </p:txBody>
      </p:sp>
    </p:spTree>
    <p:extLst>
      <p:ext uri="{BB962C8B-B14F-4D97-AF65-F5344CB8AC3E}">
        <p14:creationId xmlns:p14="http://schemas.microsoft.com/office/powerpoint/2010/main" val="1355967609"/>
      </p:ext>
    </p:extLst>
  </p:cSld>
  <p:clrMapOvr>
    <a:masterClrMapping/>
  </p:clrMapOvr>
  <p:transition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07495FC6-D5CB-7380-EA1F-11A955C40E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>
            <a:normAutofit/>
          </a:bodyPr>
          <a:lstStyle/>
          <a:p>
            <a:r>
              <a:rPr lang="hr-HR" dirty="0"/>
              <a:t>m-Dnevnik?</a:t>
            </a:r>
            <a:endParaRPr lang="en-GB" dirty="0"/>
          </a:p>
        </p:txBody>
      </p:sp>
      <p:graphicFrame>
        <p:nvGraphicFramePr>
          <p:cNvPr id="5" name="Rezervirano mjesto sadržaja 2">
            <a:extLst>
              <a:ext uri="{FF2B5EF4-FFF2-40B4-BE49-F238E27FC236}">
                <a16:creationId xmlns:a16="http://schemas.microsoft.com/office/drawing/2014/main" id="{27B85314-D752-8C15-5D12-2F8EE9E802A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82551555"/>
              </p:ext>
            </p:extLst>
          </p:nvPr>
        </p:nvGraphicFramePr>
        <p:xfrm>
          <a:off x="1371600" y="2286000"/>
          <a:ext cx="9601200" cy="358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65906065"/>
      </p:ext>
    </p:extLst>
  </p:cSld>
  <p:clrMapOvr>
    <a:masterClrMapping/>
  </p:clrMapOvr>
  <p:transition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BAA9A87F-1117-5EC1-062B-A6117942A4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Što sve m-Dnevnik može?</a:t>
            </a:r>
            <a:endParaRPr lang="en-GB" dirty="0"/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57BC4101-39DF-A63B-0261-F09879D702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/>
              <a:t>prikaz prosjeka za svaki predmet</a:t>
            </a:r>
          </a:p>
          <a:p>
            <a:r>
              <a:rPr lang="hr-HR" dirty="0"/>
              <a:t>prikaz ocjena i bilješki iz predmeta</a:t>
            </a:r>
          </a:p>
          <a:p>
            <a:r>
              <a:rPr lang="hr-HR" dirty="0"/>
              <a:t>popis svih ispita iz odabrane školske godine</a:t>
            </a:r>
          </a:p>
          <a:p>
            <a:r>
              <a:rPr lang="hr-HR" dirty="0"/>
              <a:t>popis izostanaka u odabranoj godini</a:t>
            </a:r>
          </a:p>
          <a:p>
            <a:r>
              <a:rPr lang="hr-HR" dirty="0"/>
              <a:t>prikaz unesenih bilješki i vladanja</a:t>
            </a:r>
          </a:p>
        </p:txBody>
      </p:sp>
    </p:spTree>
    <p:extLst>
      <p:ext uri="{BB962C8B-B14F-4D97-AF65-F5344CB8AC3E}">
        <p14:creationId xmlns:p14="http://schemas.microsoft.com/office/powerpoint/2010/main" val="1883590046"/>
      </p:ext>
    </p:extLst>
  </p:cSld>
  <p:clrMapOvr>
    <a:masterClrMapping/>
  </p:clrMapOvr>
  <p:transition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7">
            <a:extLst>
              <a:ext uri="{FF2B5EF4-FFF2-40B4-BE49-F238E27FC236}">
                <a16:creationId xmlns:a16="http://schemas.microsoft.com/office/drawing/2014/main" id="{3362DFFC-4DCC-48EE-B781-94D04B95F1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Naslov 1">
            <a:extLst>
              <a:ext uri="{FF2B5EF4-FFF2-40B4-BE49-F238E27FC236}">
                <a16:creationId xmlns:a16="http://schemas.microsoft.com/office/drawing/2014/main" id="{0FC72717-7D20-73E5-2CB4-9BB9FE29E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1" y="791570"/>
            <a:ext cx="4018839" cy="5262390"/>
          </a:xfrm>
        </p:spPr>
        <p:txBody>
          <a:bodyPr anchor="ctr">
            <a:normAutofit/>
          </a:bodyPr>
          <a:lstStyle/>
          <a:p>
            <a:pPr algn="r"/>
            <a:r>
              <a:rPr lang="hr-HR" sz="5400">
                <a:solidFill>
                  <a:schemeClr val="bg2"/>
                </a:solidFill>
              </a:rPr>
              <a:t>Cilj</a:t>
            </a:r>
            <a:endParaRPr lang="en-GB" sz="5400">
              <a:solidFill>
                <a:schemeClr val="bg2"/>
              </a:solidFill>
            </a:endParaRPr>
          </a:p>
        </p:txBody>
      </p:sp>
      <p:sp>
        <p:nvSpPr>
          <p:cNvPr id="19" name="Rectangle 9">
            <a:extLst>
              <a:ext uri="{FF2B5EF4-FFF2-40B4-BE49-F238E27FC236}">
                <a16:creationId xmlns:a16="http://schemas.microsoft.com/office/drawing/2014/main" id="{18B8B265-E68C-4B64-9238-781F0102C5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5ABE459E-0F51-52B2-D1C5-9C4D38DD39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76720" y="791570"/>
            <a:ext cx="4892308" cy="5262390"/>
          </a:xfrm>
        </p:spPr>
        <p:txBody>
          <a:bodyPr anchor="ctr">
            <a:normAutofit/>
          </a:bodyPr>
          <a:lstStyle/>
          <a:p>
            <a:r>
              <a:rPr lang="hr-HR" sz="1800"/>
              <a:t>upotpuniti prikaz svih podataka sa </a:t>
            </a:r>
            <a:r>
              <a:rPr lang="hr-HR" sz="1800">
                <a:hlinkClick r:id="rId2"/>
              </a:rPr>
              <a:t>https://ocjene.skole.hr/</a:t>
            </a:r>
            <a:endParaRPr lang="hr-HR" sz="1800"/>
          </a:p>
          <a:p>
            <a:r>
              <a:rPr lang="hr-HR" sz="1800"/>
              <a:t>ljepše i intuitivnije prikazati sve informacije</a:t>
            </a:r>
          </a:p>
          <a:p>
            <a:r>
              <a:rPr lang="hr-HR" sz="1800"/>
              <a:t>ubrzati prijavu i vrijeme potrebno za pristup e-Dnevniku</a:t>
            </a:r>
          </a:p>
        </p:txBody>
      </p:sp>
    </p:spTree>
    <p:extLst>
      <p:ext uri="{BB962C8B-B14F-4D97-AF65-F5344CB8AC3E}">
        <p14:creationId xmlns:p14="http://schemas.microsoft.com/office/powerpoint/2010/main" val="2518317363"/>
      </p:ext>
    </p:extLst>
  </p:cSld>
  <p:clrMapOvr>
    <a:masterClrMapping/>
  </p:clrMapOvr>
  <p:transition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A415DE99-BE3E-0C11-3D75-02BADA7BD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Zaslon za prijavu</a:t>
            </a:r>
            <a:endParaRPr lang="en-GB" dirty="0"/>
          </a:p>
        </p:txBody>
      </p:sp>
      <p:pic>
        <p:nvPicPr>
          <p:cNvPr id="5" name="Rezervirano mjesto sadržaja 4">
            <a:extLst>
              <a:ext uri="{FF2B5EF4-FFF2-40B4-BE49-F238E27FC236}">
                <a16:creationId xmlns:a16="http://schemas.microsoft.com/office/drawing/2014/main" id="{6E7B3DA3-5D20-70D1-519C-1C0391FE14A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7782338" y="378572"/>
            <a:ext cx="2840051" cy="6100853"/>
          </a:xfrm>
        </p:spPr>
      </p:pic>
      <p:sp>
        <p:nvSpPr>
          <p:cNvPr id="8" name="Rezervirano mjesto sadržaja 7">
            <a:extLst>
              <a:ext uri="{FF2B5EF4-FFF2-40B4-BE49-F238E27FC236}">
                <a16:creationId xmlns:a16="http://schemas.microsoft.com/office/drawing/2014/main" id="{1F515ED7-84B7-3208-5249-323338CC4A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71600" y="2171700"/>
            <a:ext cx="4447786" cy="3581401"/>
          </a:xfrm>
        </p:spPr>
        <p:txBody>
          <a:bodyPr/>
          <a:lstStyle/>
          <a:p>
            <a:r>
              <a:rPr lang="hr-HR" dirty="0"/>
              <a:t>na zaslonu za prijavu korisnik može ukucati svoje pristupne podatke nakon čega mu se omogućuje klik na login tipku</a:t>
            </a:r>
          </a:p>
          <a:p>
            <a:r>
              <a:rPr lang="hr-HR" dirty="0"/>
              <a:t>klikom na login tipku na server se šalje zahtjev za prijavu te ukoliko je prijava uspješna korisnika šalje na idući zaslon</a:t>
            </a:r>
          </a:p>
          <a:p>
            <a:r>
              <a:rPr lang="hr-HR" dirty="0"/>
              <a:t>ukoliko dođe do greške tijekom prijave korisniku se pojavi </a:t>
            </a:r>
            <a:r>
              <a:rPr lang="hr-HR" dirty="0" err="1"/>
              <a:t>snackbar</a:t>
            </a:r>
            <a:r>
              <a:rPr lang="hr-HR" dirty="0"/>
              <a:t> sa opisom greške</a:t>
            </a:r>
            <a:endParaRPr lang="en-GB" dirty="0"/>
          </a:p>
        </p:txBody>
      </p:sp>
      <p:pic>
        <p:nvPicPr>
          <p:cNvPr id="7" name="Slika 6">
            <a:extLst>
              <a:ext uri="{FF2B5EF4-FFF2-40B4-BE49-F238E27FC236}">
                <a16:creationId xmlns:a16="http://schemas.microsoft.com/office/drawing/2014/main" id="{45800894-5A26-EB4D-78C8-7AE957C552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2338" y="378574"/>
            <a:ext cx="2840053" cy="6100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099771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8C6F8B0D-BABC-2AB5-65D5-4AF0151B0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Odabir razreda</a:t>
            </a:r>
            <a:endParaRPr lang="en-GB" dirty="0"/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A81BBED6-17C6-2927-70DF-5FC45E7F650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hr-HR" dirty="0"/>
              <a:t>nakon uspješne prijave korisniku se prikazuje lista svih razreda dostupnih u e-dnevniku te klikom na jednog od njih učenika se vodi na prikaz ocjena odgovarajućeg razreda</a:t>
            </a:r>
          </a:p>
          <a:p>
            <a:r>
              <a:rPr lang="hr-HR" dirty="0"/>
              <a:t>ovaj se zaslon koristi i za odjavu iz aplikacije klikom na tipku odjava</a:t>
            </a:r>
          </a:p>
          <a:p>
            <a:r>
              <a:rPr lang="hr-HR" dirty="0"/>
              <a:t>nakon odabira razreda podaci se dohvaćaju sa API-a i spremaju u bazu podataka</a:t>
            </a:r>
            <a:endParaRPr lang="en-GB" dirty="0"/>
          </a:p>
        </p:txBody>
      </p:sp>
      <p:pic>
        <p:nvPicPr>
          <p:cNvPr id="8" name="Rezervirano mjesto sadržaja 7" descr="Slika na kojoj se prikazuje tekst, elektronički&#10;&#10;Opis je automatski generiran">
            <a:extLst>
              <a:ext uri="{FF2B5EF4-FFF2-40B4-BE49-F238E27FC236}">
                <a16:creationId xmlns:a16="http://schemas.microsoft.com/office/drawing/2014/main" id="{3C96BCE8-91CB-B902-3C51-347374FD939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516913" y="378000"/>
            <a:ext cx="2840586" cy="6102000"/>
          </a:xfrm>
        </p:spPr>
      </p:pic>
    </p:spTree>
    <p:extLst>
      <p:ext uri="{BB962C8B-B14F-4D97-AF65-F5344CB8AC3E}">
        <p14:creationId xmlns:p14="http://schemas.microsoft.com/office/powerpoint/2010/main" val="1378580737"/>
      </p:ext>
    </p:extLst>
  </p:cSld>
  <p:clrMapOvr>
    <a:masterClrMapping/>
  </p:clrMapOvr>
  <p:transition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EA81836F-7243-9744-56FC-0C8BF57FC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Predmeti</a:t>
            </a:r>
            <a:endParaRPr lang="en-GB" dirty="0"/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700867F9-91EC-A1D7-2098-D35A767E1A7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hr-HR" dirty="0"/>
              <a:t>nakon odabira razreda prvi zaslon koji se korisniku prikazuje je zaslon „predmeti”</a:t>
            </a:r>
          </a:p>
          <a:p>
            <a:r>
              <a:rPr lang="hr-HR" dirty="0"/>
              <a:t>korisnik vidi popis svih predmeta te njihov prosjek</a:t>
            </a:r>
          </a:p>
          <a:p>
            <a:r>
              <a:rPr lang="hr-HR" dirty="0"/>
              <a:t>korisnik također vidi i ukupni prosjek razreda</a:t>
            </a:r>
          </a:p>
          <a:p>
            <a:r>
              <a:rPr lang="hr-HR" dirty="0"/>
              <a:t>dolaskom na ovaj zaslon aplikacija počne prikupljati podatke za ostale rubrike</a:t>
            </a:r>
            <a:endParaRPr lang="en-GB" dirty="0"/>
          </a:p>
        </p:txBody>
      </p:sp>
      <p:pic>
        <p:nvPicPr>
          <p:cNvPr id="6" name="Rezervirano mjesto sadržaja 5" descr="Slika na kojoj se prikazuje tekst&#10;&#10;Opis je automatski generiran">
            <a:extLst>
              <a:ext uri="{FF2B5EF4-FFF2-40B4-BE49-F238E27FC236}">
                <a16:creationId xmlns:a16="http://schemas.microsoft.com/office/drawing/2014/main" id="{998862F4-09A5-12F8-97B1-6E2D46056DE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979815" y="378000"/>
            <a:ext cx="2840585" cy="6102000"/>
          </a:xfrm>
        </p:spPr>
      </p:pic>
    </p:spTree>
    <p:extLst>
      <p:ext uri="{BB962C8B-B14F-4D97-AF65-F5344CB8AC3E}">
        <p14:creationId xmlns:p14="http://schemas.microsoft.com/office/powerpoint/2010/main" val="2604106406"/>
      </p:ext>
    </p:extLst>
  </p:cSld>
  <p:clrMapOvr>
    <a:masterClrMapping/>
  </p:clrMapOvr>
  <p:transition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Rezervirano mjesto sadržaja 9" descr="Slika na kojoj se prikazuje tekst, elektronički&#10;&#10;Opis je automatski generiran">
            <a:extLst>
              <a:ext uri="{FF2B5EF4-FFF2-40B4-BE49-F238E27FC236}">
                <a16:creationId xmlns:a16="http://schemas.microsoft.com/office/drawing/2014/main" id="{4DEFCA96-6E31-3917-EB8E-EE34BC21ADC7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2"/>
          <a:stretch>
            <a:fillRect/>
          </a:stretch>
        </p:blipFill>
        <p:spPr>
          <a:xfrm>
            <a:off x="8100397" y="378000"/>
            <a:ext cx="2836708" cy="6102000"/>
          </a:xfrm>
          <a:prstGeom prst="rect">
            <a:avLst/>
          </a:prstGeom>
        </p:spPr>
      </p:pic>
      <p:pic>
        <p:nvPicPr>
          <p:cNvPr id="12" name="Rezervirano mjesto sadržaja 11" descr="Slika na kojoj se prikazuje tekst, elektronički&#10;&#10;Opis je automatski generiran">
            <a:extLst>
              <a:ext uri="{FF2B5EF4-FFF2-40B4-BE49-F238E27FC236}">
                <a16:creationId xmlns:a16="http://schemas.microsoft.com/office/drawing/2014/main" id="{9C5AC2E0-1A36-130F-51C9-51504220A30E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3"/>
          <a:stretch>
            <a:fillRect/>
          </a:stretch>
        </p:blipFill>
        <p:spPr>
          <a:xfrm>
            <a:off x="1254896" y="378000"/>
            <a:ext cx="2836706" cy="6102000"/>
          </a:xfrm>
          <a:prstGeom prst="rect">
            <a:avLst/>
          </a:prstGeom>
        </p:spPr>
      </p:pic>
      <p:pic>
        <p:nvPicPr>
          <p:cNvPr id="14" name="Slika 13" descr="Slika na kojoj se prikazuje tekst, elektronički&#10;&#10;Opis je automatski generiran">
            <a:extLst>
              <a:ext uri="{FF2B5EF4-FFF2-40B4-BE49-F238E27FC236}">
                <a16:creationId xmlns:a16="http://schemas.microsoft.com/office/drawing/2014/main" id="{026BE0E7-9865-8E5A-E236-23C8BCE8AA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7285" y="378000"/>
            <a:ext cx="2837429" cy="610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26156"/>
      </p:ext>
    </p:extLst>
  </p:cSld>
  <p:clrMapOvr>
    <a:masterClrMapping/>
  </p:clrMapOvr>
  <p:transition>
    <p:push dir="u"/>
  </p:transition>
</p:sld>
</file>

<file path=ppt/theme/theme1.xml><?xml version="1.0" encoding="utf-8"?>
<a:theme xmlns:a="http://schemas.openxmlformats.org/drawingml/2006/main" name="Žetva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Tema sustava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{DB223F66-06D2-416D-B810-8929614C729C}tf10001105</Template>
  <TotalTime>190</TotalTime>
  <Words>639</Words>
  <Application>Microsoft Office PowerPoint</Application>
  <PresentationFormat>Široki zaslon</PresentationFormat>
  <Paragraphs>85</Paragraphs>
  <Slides>20</Slides>
  <Notes>2</Notes>
  <HiddenSlides>0</HiddenSlides>
  <MMClips>0</MMClips>
  <ScaleCrop>false</ScaleCrop>
  <HeadingPairs>
    <vt:vector size="6" baseType="variant">
      <vt:variant>
        <vt:lpstr>Korišteni fontovi</vt:lpstr>
      </vt:variant>
      <vt:variant>
        <vt:i4>2</vt:i4>
      </vt:variant>
      <vt:variant>
        <vt:lpstr>Tema</vt:lpstr>
      </vt:variant>
      <vt:variant>
        <vt:i4>1</vt:i4>
      </vt:variant>
      <vt:variant>
        <vt:lpstr>Naslovi slajdova</vt:lpstr>
      </vt:variant>
      <vt:variant>
        <vt:i4>20</vt:i4>
      </vt:variant>
    </vt:vector>
  </HeadingPairs>
  <TitlesOfParts>
    <vt:vector size="23" baseType="lpstr">
      <vt:lpstr>Calibri</vt:lpstr>
      <vt:lpstr>Franklin Gothic Book</vt:lpstr>
      <vt:lpstr>Žetva</vt:lpstr>
      <vt:lpstr>m-Dnevnik</vt:lpstr>
      <vt:lpstr>O meni</vt:lpstr>
      <vt:lpstr>m-Dnevnik?</vt:lpstr>
      <vt:lpstr>Što sve m-Dnevnik može?</vt:lpstr>
      <vt:lpstr>Cilj</vt:lpstr>
      <vt:lpstr>Zaslon za prijavu</vt:lpstr>
      <vt:lpstr>Odabir razreda</vt:lpstr>
      <vt:lpstr>Predmeti</vt:lpstr>
      <vt:lpstr>PowerPoint prezentacija</vt:lpstr>
      <vt:lpstr>Ispiti</vt:lpstr>
      <vt:lpstr>Izostanci</vt:lpstr>
      <vt:lpstr>Bilješke</vt:lpstr>
      <vt:lpstr>Ponašanje</vt:lpstr>
      <vt:lpstr>eduo eDnevnik API</vt:lpstr>
      <vt:lpstr>Kotlin</vt:lpstr>
      <vt:lpstr>Biblioteke</vt:lpstr>
      <vt:lpstr>Material You</vt:lpstr>
      <vt:lpstr>Sistemski preduvjeti</vt:lpstr>
      <vt:lpstr>Budućnost</vt:lpstr>
      <vt:lpstr>PowerPoint prezentacija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m-Dnevnik</dc:title>
  <dc:creator>Marko Dodig</dc:creator>
  <cp:lastModifiedBy>Marko Dodig</cp:lastModifiedBy>
  <cp:revision>6</cp:revision>
  <dcterms:created xsi:type="dcterms:W3CDTF">2023-02-16T17:03:35Z</dcterms:created>
  <dcterms:modified xsi:type="dcterms:W3CDTF">2023-02-17T14:21:55Z</dcterms:modified>
</cp:coreProperties>
</file>